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Poppins Black"/>
      <p:bold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Barlow"/>
      <p:regular r:id="rId41"/>
      <p:bold r:id="rId42"/>
      <p:italic r:id="rId43"/>
      <p:boldItalic r:id="rId44"/>
    </p:embeddedFont>
    <p:embeddedFont>
      <p:font typeface="Poppins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Barlow-bold.fntdata"/><Relationship Id="rId41" Type="http://schemas.openxmlformats.org/officeDocument/2006/relationships/font" Target="fonts/Barlow-regular.fntdata"/><Relationship Id="rId22" Type="http://schemas.openxmlformats.org/officeDocument/2006/relationships/slide" Target="slides/slide17.xml"/><Relationship Id="rId44" Type="http://schemas.openxmlformats.org/officeDocument/2006/relationships/font" Target="fonts/Barlow-boldItalic.fntdata"/><Relationship Id="rId21" Type="http://schemas.openxmlformats.org/officeDocument/2006/relationships/slide" Target="slides/slide16.xml"/><Relationship Id="rId43" Type="http://schemas.openxmlformats.org/officeDocument/2006/relationships/font" Target="fonts/Barlow-italic.fntdata"/><Relationship Id="rId24" Type="http://schemas.openxmlformats.org/officeDocument/2006/relationships/slide" Target="slides/slide19.xml"/><Relationship Id="rId46" Type="http://schemas.openxmlformats.org/officeDocument/2006/relationships/font" Target="fonts/Poppins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PoppinsBlack-bold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Poppins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78adff4ff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78adff4ff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7a315bc3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7a315bc3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7a315bc3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7a315bc3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7a315bc3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7a315bc3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7a315bc3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7a315bc3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7a315bc3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7a315bc3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a315bc3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a315bc3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a315bc37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7a315bc37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7a315bc37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7a315bc37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7a315bc3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7a315bc3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7a315bc3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7a315bc3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8adff4ff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8adff4ff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8adff4ff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78adff4ff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36325" y="1965675"/>
            <a:ext cx="71520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Condicionais: </a:t>
            </a:r>
            <a:br>
              <a:rPr lang="en"/>
            </a:br>
            <a:r>
              <a:rPr lang="en"/>
              <a:t>if, elif e else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positivo.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negativo.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par ou ímpar.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56" name="Google Shape;8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pessoa pode votar (idade ≥ 16).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pessoa pode dirigir (idade ≥ 18).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senha digitada é igual a "</a:t>
            </a:r>
            <a:r>
              <a:rPr b="1" lang="en" sz="18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python123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3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63" name="Google Shape;8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um número e verifique se é maior que 100.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dois números e mostre o maior.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dois números e mostre o menor.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4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0" name="Google Shape;8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5"/>
          <p:cNvSpPr txBox="1"/>
          <p:nvPr>
            <p:ph idx="2" type="subTitle"/>
          </p:nvPr>
        </p:nvSpPr>
        <p:spPr>
          <a:xfrm>
            <a:off x="547533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letra é vogal ou consoante.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pessoa tirou nota maior ou igual a 7 (aprovado).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a nota é ≥ 7 (aprovado), entre 5 e 6.9 (recuperação) ou &lt; 5 (reprovado).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7" name="Google Shape;8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6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múltiplo de 3.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múltiplo de 5.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três números e mostre o maior deles.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4" name="Google Shape;8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7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três números e mostre o menor deles.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um ano e verifique se é bissexto.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uma senha: se for "</a:t>
            </a:r>
            <a:r>
              <a:rPr b="1" lang="en" sz="18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1234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", acesso permitido; caso contrário, negado.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1" name="Google Shape;8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8"/>
          <p:cNvSpPr txBox="1"/>
          <p:nvPr>
            <p:ph idx="2" type="subTitle"/>
          </p:nvPr>
        </p:nvSpPr>
        <p:spPr>
          <a:xfrm>
            <a:off x="525924" y="801603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está entre 10 e 50.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idade está entre 0 e 12 (criança), 13 e 17 (adolescente), 18 ou mais (adulto).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temperatura está abaixo de 0 (frio extremo).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8" name="Google Shape;8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9"/>
          <p:cNvSpPr txBox="1"/>
          <p:nvPr>
            <p:ph idx="2" type="subTitle"/>
          </p:nvPr>
        </p:nvSpPr>
        <p:spPr>
          <a:xfrm>
            <a:off x="433899" y="74847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temperatura está entre 0 e 30 (agradável).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uma temperatura está acima de 30 (quente).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o preço de um produto e verifique se é barato (&lt; 50), médio (50 a 100) ou caro (&gt; 100).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5" name="Google Shape;9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0"/>
          <p:cNvSpPr txBox="1"/>
          <p:nvPr>
            <p:ph idx="2" type="subTitle"/>
          </p:nvPr>
        </p:nvSpPr>
        <p:spPr>
          <a:xfrm>
            <a:off x="393799" y="85507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Verifique se um número é divisível por 2 e 3 ao mesmo tempo.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 idade e diga se a pessoa é "menor de idade" ou "maior de idade".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dois números e verifique se a soma deles é maior que 100.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2" name="Google Shape;9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1"/>
          <p:cNvSpPr txBox="1"/>
          <p:nvPr>
            <p:ph idx="2" type="subTitle"/>
          </p:nvPr>
        </p:nvSpPr>
        <p:spPr>
          <a:xfrm>
            <a:off x="574275" y="1708675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um número de 1 a 7 e mostre o dia da semana correspondente (1 = domingo, 2 = segunda...).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1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9" name="Google Shape;9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Estruturas Condicionais em Python: if, elif e else</a:t>
            </a:r>
            <a:endParaRPr/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 à tomada de decisões em Python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usar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práticos e exercícios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 title="pngtree-a-traffic-light-with-the-word-stop-on-it-png-image_153692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27325"/>
            <a:ext cx="4076877" cy="407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2"/>
          <p:cNvSpPr txBox="1"/>
          <p:nvPr>
            <p:ph idx="2" type="subTitle"/>
          </p:nvPr>
        </p:nvSpPr>
        <p:spPr>
          <a:xfrm>
            <a:off x="534300" y="1113800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ao usuário três lados de um triângulo e verifique: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é um triângulo válido (a soma de dois lados deve ser maior que o terceiro).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seja válido, classifique como: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Equilátero (todos os lados iguais)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Isósceles (dois lados iguais)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Escaleno (todos os lados diferentes)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2"/>
          <p:cNvSpPr txBox="1"/>
          <p:nvPr/>
        </p:nvSpPr>
        <p:spPr>
          <a:xfrm>
            <a:off x="2502925" y="163476"/>
            <a:ext cx="448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 -  Classificação de Triângulos</a:t>
            </a:r>
            <a:endParaRPr/>
          </a:p>
        </p:txBody>
      </p:sp>
      <p:pic>
        <p:nvPicPr>
          <p:cNvPr id="926" name="Google Shape;9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3"/>
          <p:cNvSpPr txBox="1"/>
          <p:nvPr>
            <p:ph idx="2" type="subTitle"/>
          </p:nvPr>
        </p:nvSpPr>
        <p:spPr>
          <a:xfrm>
            <a:off x="534300" y="1113800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ao usuário dois números e uma operação (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if/elif/else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executar a operação correspondente.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o usuário digite uma operação inválida, mostre a mensagem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"Operação inválida"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 operação for divisão, trate a condição de divisão por zero.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3"/>
          <p:cNvSpPr txBox="1"/>
          <p:nvPr/>
        </p:nvSpPr>
        <p:spPr>
          <a:xfrm>
            <a:off x="2502925" y="163476"/>
            <a:ext cx="448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- 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Calculadora Simples</a:t>
            </a:r>
            <a:endParaRPr/>
          </a:p>
        </p:txBody>
      </p:sp>
      <p:pic>
        <p:nvPicPr>
          <p:cNvPr id="933" name="Google Shape;9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condição é uma expressão que pode ser verdadeira (</a:t>
            </a:r>
            <a:r>
              <a:rPr b="1" lang="en" sz="19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ou falsa (</a:t>
            </a:r>
            <a:r>
              <a:rPr b="1" lang="en" sz="19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2379575" y="176825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uma Condição</a:t>
            </a:r>
            <a:endParaRPr/>
          </a:p>
        </p:txBody>
      </p:sp>
      <p:sp>
        <p:nvSpPr>
          <p:cNvPr id="798" name="Google Shape;798;p35"/>
          <p:cNvSpPr txBox="1"/>
          <p:nvPr/>
        </p:nvSpPr>
        <p:spPr>
          <a:xfrm>
            <a:off x="2072125" y="3128475"/>
            <a:ext cx="30000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9" name="Google Shape;799;p35" title="pngtree-a-traffic-light-with-the-word-stop-on-it-png-image_153692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27325"/>
            <a:ext cx="4076877" cy="407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6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●"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usado para executar um bloco de código apenas se a condição for verdadeira.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6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 do if</a:t>
            </a:r>
            <a:endParaRPr/>
          </a:p>
        </p:txBody>
      </p:sp>
      <p:sp>
        <p:nvSpPr>
          <p:cNvPr id="806" name="Google Shape;806;p36"/>
          <p:cNvSpPr txBox="1"/>
          <p:nvPr/>
        </p:nvSpPr>
        <p:spPr>
          <a:xfrm>
            <a:off x="1537350" y="3515900"/>
            <a:ext cx="31818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"x é maior que 5"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7" name="Google Shape;807;p36" title="bigstock-153509504-810x54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25" y="987750"/>
            <a:ext cx="4120051" cy="27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7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usado quando queremos executar um código caso a condição não seja verdadeira.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7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 do if-else</a:t>
            </a:r>
            <a:endParaRPr/>
          </a:p>
        </p:txBody>
      </p:sp>
      <p:pic>
        <p:nvPicPr>
          <p:cNvPr id="814" name="Google Shape;8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50" y="920925"/>
            <a:ext cx="3779350" cy="29160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7"/>
          <p:cNvSpPr txBox="1"/>
          <p:nvPr/>
        </p:nvSpPr>
        <p:spPr>
          <a:xfrm>
            <a:off x="1585850" y="3348775"/>
            <a:ext cx="3474000" cy="1477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"Pode entrar na festa"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"Não pode entrar"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8"/>
          <p:cNvSpPr txBox="1"/>
          <p:nvPr/>
        </p:nvSpPr>
        <p:spPr>
          <a:xfrm>
            <a:off x="2756700" y="176825"/>
            <a:ext cx="396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 do if-elif-else</a:t>
            </a:r>
            <a:endParaRPr/>
          </a:p>
        </p:txBody>
      </p:sp>
      <p:sp>
        <p:nvSpPr>
          <p:cNvPr id="821" name="Google Shape;821;p38"/>
          <p:cNvSpPr txBox="1"/>
          <p:nvPr>
            <p:ph idx="2" type="subTitle"/>
          </p:nvPr>
        </p:nvSpPr>
        <p:spPr>
          <a:xfrm>
            <a:off x="106800" y="11027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lang="en" sz="21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elif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verificar outras condições além da primeira.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Exemplo: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1236475" y="2867550"/>
            <a:ext cx="2934600" cy="1908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75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90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 ou menor"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3" name="Google Shape;8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00" y="1588500"/>
            <a:ext cx="4495974" cy="25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2" type="subTitle"/>
          </p:nvPr>
        </p:nvSpPr>
        <p:spPr>
          <a:xfrm>
            <a:off x="120125" y="14503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Python usa indentação (espaços) para organizar blocos de código.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Normalmente, usa-se 4 espaços.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Indentação</a:t>
            </a:r>
            <a:endParaRPr/>
          </a:p>
        </p:txBody>
      </p:sp>
      <p:pic>
        <p:nvPicPr>
          <p:cNvPr id="830" name="Google Shape;830;p39" title="360_F_1543211106_Gxw8LEx0wQxzmrLIETXpavfGwkQbC6yS.jpg"/>
          <p:cNvPicPr preferRelativeResize="0"/>
          <p:nvPr/>
        </p:nvPicPr>
        <p:blipFill rotWithShape="1">
          <a:blip r:embed="rId3">
            <a:alphaModFix/>
          </a:blip>
          <a:srcRect b="16209" l="7289" r="49503" t="18031"/>
          <a:stretch/>
        </p:blipFill>
        <p:spPr>
          <a:xfrm>
            <a:off x="3512595" y="3014609"/>
            <a:ext cx="1985200" cy="15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9" title="360_F_1543211106_Gxw8LEx0wQxzmrLIETXpavfGwkQbC6yS.jpg"/>
          <p:cNvPicPr preferRelativeResize="0"/>
          <p:nvPr/>
        </p:nvPicPr>
        <p:blipFill rotWithShape="1">
          <a:blip r:embed="rId3">
            <a:alphaModFix/>
          </a:blip>
          <a:srcRect b="16781" l="54657" r="2134" t="17459"/>
          <a:stretch/>
        </p:blipFill>
        <p:spPr>
          <a:xfrm>
            <a:off x="3512595" y="1343709"/>
            <a:ext cx="1985200" cy="1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39"/>
          <p:cNvSpPr txBox="1"/>
          <p:nvPr/>
        </p:nvSpPr>
        <p:spPr>
          <a:xfrm>
            <a:off x="5626374" y="1683373"/>
            <a:ext cx="3408900" cy="58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"Erro de indentação"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3" name="Google Shape;833;p39"/>
          <p:cNvSpPr txBox="1"/>
          <p:nvPr/>
        </p:nvSpPr>
        <p:spPr>
          <a:xfrm>
            <a:off x="5571325" y="3354275"/>
            <a:ext cx="3519000" cy="58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"Indentação correta"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0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Exemplo Completo</a:t>
            </a:r>
            <a:endParaRPr/>
          </a:p>
        </p:txBody>
      </p:sp>
      <p:sp>
        <p:nvSpPr>
          <p:cNvPr id="839" name="Google Shape;839;p40"/>
          <p:cNvSpPr txBox="1"/>
          <p:nvPr/>
        </p:nvSpPr>
        <p:spPr>
          <a:xfrm>
            <a:off x="554800" y="1677725"/>
            <a:ext cx="3616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temperatura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temperatura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"Muito quente!"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temperatura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"Clima agradável"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"Está frio!"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0" name="Google Shape;840;p40" title="previsao-do-tempo-simbolos-cor-icones-jogo-sol-nuvem-chuva-neve-isolado-vetor-ilustracao_1284-2179.jpg"/>
          <p:cNvPicPr preferRelativeResize="0"/>
          <p:nvPr/>
        </p:nvPicPr>
        <p:blipFill rotWithShape="1">
          <a:blip r:embed="rId3">
            <a:alphaModFix/>
          </a:blip>
          <a:srcRect b="70262" l="3490" r="73441" t="4553"/>
          <a:stretch/>
        </p:blipFill>
        <p:spPr>
          <a:xfrm>
            <a:off x="4572000" y="1398500"/>
            <a:ext cx="1423774" cy="15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0" title="previsao-do-tempo-simbolos-cor-icones-jogo-sol-nuvem-chuva-neve-isolado-vetor-ilustracao_1284-2179.jpg"/>
          <p:cNvPicPr preferRelativeResize="0"/>
          <p:nvPr/>
        </p:nvPicPr>
        <p:blipFill rotWithShape="1">
          <a:blip r:embed="rId3">
            <a:alphaModFix/>
          </a:blip>
          <a:srcRect b="70370" l="26254" r="46996" t="4445"/>
          <a:stretch/>
        </p:blipFill>
        <p:spPr>
          <a:xfrm>
            <a:off x="6721200" y="1343700"/>
            <a:ext cx="1651000" cy="15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0" title="previsao-do-tempo-simbolos-cor-icones-jogo-sol-nuvem-chuva-neve-isolado-vetor-ilustracao_1284-2179.jpg"/>
          <p:cNvPicPr preferRelativeResize="0"/>
          <p:nvPr/>
        </p:nvPicPr>
        <p:blipFill rotWithShape="1">
          <a:blip r:embed="rId3">
            <a:alphaModFix/>
          </a:blip>
          <a:srcRect b="47520" l="74537" r="2394" t="27294"/>
          <a:stretch/>
        </p:blipFill>
        <p:spPr>
          <a:xfrm>
            <a:off x="5825950" y="3059875"/>
            <a:ext cx="1423774" cy="15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1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de Dados</a:t>
            </a:r>
            <a:endParaRPr/>
          </a:p>
        </p:txBody>
      </p:sp>
      <p:pic>
        <p:nvPicPr>
          <p:cNvPr id="849" name="Google Shape;8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